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322" r:id="rId2"/>
    <p:sldId id="383" r:id="rId3"/>
    <p:sldId id="397" r:id="rId4"/>
    <p:sldId id="396"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varScale="1">
        <p:scale>
          <a:sx n="48" d="100"/>
          <a:sy n="48" d="100"/>
        </p:scale>
        <p:origin x="124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5CFA5-349F-47F9-8AFC-FFE395BD5A82}"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099E6-FB46-433B-83D7-FED4FBDCEF88}" type="slidenum">
              <a:rPr lang="en-US" smtClean="0"/>
              <a:t>‹#›</a:t>
            </a:fld>
            <a:endParaRPr lang="en-US"/>
          </a:p>
        </p:txBody>
      </p:sp>
    </p:spTree>
    <p:extLst>
      <p:ext uri="{BB962C8B-B14F-4D97-AF65-F5344CB8AC3E}">
        <p14:creationId xmlns:p14="http://schemas.microsoft.com/office/powerpoint/2010/main" val="144779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Dr. Martin Luther King Jr. wrote the Letter from Birmingham Jail after he was arrested for participating in a non-violent protest against the racial segregation Birmingham's city government allowed</a:t>
            </a:r>
          </a:p>
        </p:txBody>
      </p:sp>
      <p:sp>
        <p:nvSpPr>
          <p:cNvPr id="10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57957" indent="-291522" eaLnBrk="0" hangingPunct="0">
              <a:defRPr>
                <a:solidFill>
                  <a:schemeClr val="tx1"/>
                </a:solidFill>
                <a:latin typeface="Arial" charset="0"/>
                <a:ea typeface="Arial" charset="0"/>
                <a:cs typeface="Arial" charset="0"/>
              </a:defRPr>
            </a:lvl2pPr>
            <a:lvl3pPr marL="1166088" indent="-233218" eaLnBrk="0" hangingPunct="0">
              <a:defRPr>
                <a:solidFill>
                  <a:schemeClr val="tx1"/>
                </a:solidFill>
                <a:latin typeface="Arial" charset="0"/>
                <a:ea typeface="Arial" charset="0"/>
                <a:cs typeface="Arial" charset="0"/>
              </a:defRPr>
            </a:lvl3pPr>
            <a:lvl4pPr marL="1632522" indent="-233218" eaLnBrk="0" hangingPunct="0">
              <a:defRPr>
                <a:solidFill>
                  <a:schemeClr val="tx1"/>
                </a:solidFill>
                <a:latin typeface="Arial" charset="0"/>
                <a:ea typeface="Arial" charset="0"/>
                <a:cs typeface="Arial" charset="0"/>
              </a:defRPr>
            </a:lvl4pPr>
            <a:lvl5pPr marL="2098957" indent="-233218" eaLnBrk="0" hangingPunct="0">
              <a:defRPr>
                <a:solidFill>
                  <a:schemeClr val="tx1"/>
                </a:solidFill>
                <a:latin typeface="Arial" charset="0"/>
                <a:ea typeface="Arial" charset="0"/>
                <a:cs typeface="Arial" charset="0"/>
              </a:defRPr>
            </a:lvl5pPr>
            <a:lvl6pPr marL="2565392" indent="-233218" algn="ctr" eaLnBrk="0" fontAlgn="base" hangingPunct="0">
              <a:spcBef>
                <a:spcPct val="0"/>
              </a:spcBef>
              <a:spcAft>
                <a:spcPct val="0"/>
              </a:spcAft>
              <a:defRPr>
                <a:solidFill>
                  <a:schemeClr val="tx1"/>
                </a:solidFill>
                <a:latin typeface="Arial" charset="0"/>
                <a:ea typeface="Arial" charset="0"/>
                <a:cs typeface="Arial" charset="0"/>
              </a:defRPr>
            </a:lvl6pPr>
            <a:lvl7pPr marL="3031827" indent="-233218" algn="ctr" eaLnBrk="0" fontAlgn="base" hangingPunct="0">
              <a:spcBef>
                <a:spcPct val="0"/>
              </a:spcBef>
              <a:spcAft>
                <a:spcPct val="0"/>
              </a:spcAft>
              <a:defRPr>
                <a:solidFill>
                  <a:schemeClr val="tx1"/>
                </a:solidFill>
                <a:latin typeface="Arial" charset="0"/>
                <a:ea typeface="Arial" charset="0"/>
                <a:cs typeface="Arial" charset="0"/>
              </a:defRPr>
            </a:lvl7pPr>
            <a:lvl8pPr marL="3498263" indent="-233218" algn="ctr" eaLnBrk="0" fontAlgn="base" hangingPunct="0">
              <a:spcBef>
                <a:spcPct val="0"/>
              </a:spcBef>
              <a:spcAft>
                <a:spcPct val="0"/>
              </a:spcAft>
              <a:defRPr>
                <a:solidFill>
                  <a:schemeClr val="tx1"/>
                </a:solidFill>
                <a:latin typeface="Arial" charset="0"/>
                <a:ea typeface="Arial" charset="0"/>
                <a:cs typeface="Arial" charset="0"/>
              </a:defRPr>
            </a:lvl8pPr>
            <a:lvl9pPr marL="3964697" indent="-233218" algn="ctr"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DF93FCE-8FCC-BB49-A709-E2AED41FE617}" type="slidenum">
              <a:rPr lang="en-US">
                <a:latin typeface="Calibri" charset="0"/>
              </a:rPr>
              <a:pPr eaLnBrk="1" hangingPunct="1"/>
              <a:t>1</a:t>
            </a:fld>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Buber teaches that segregation relegates Black human beings out of humanity and into the realm of a thing. </a:t>
            </a:r>
          </a:p>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a:t>
            </a:fld>
            <a:endParaRPr lang="en-US" dirty="0"/>
          </a:p>
        </p:txBody>
      </p:sp>
    </p:spTree>
    <p:extLst>
      <p:ext uri="{BB962C8B-B14F-4D97-AF65-F5344CB8AC3E}">
        <p14:creationId xmlns:p14="http://schemas.microsoft.com/office/powerpoint/2010/main" val="339698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Lyndon Johnson was known to be rude and crude and regularly used racial emphatics. For example, Robert Parker revealed, “Whenever I was late, no matter what the reason, Johnson called me a lazy good-for-nothing n-word..“ Robert Cario shows that Johnson told Parker he should never expect Johnson to use his name.  He would be called boy, chief, or the n-word. He then told him to act like a “piece of furniture,” an “it. This was an I-it relationship. </a:t>
            </a:r>
          </a:p>
        </p:txBody>
      </p:sp>
      <p:sp>
        <p:nvSpPr>
          <p:cNvPr id="4" name="Slide Number Placeholder 3"/>
          <p:cNvSpPr>
            <a:spLocks noGrp="1"/>
          </p:cNvSpPr>
          <p:nvPr>
            <p:ph type="sldNum" sz="quarter" idx="5"/>
          </p:nvPr>
        </p:nvSpPr>
        <p:spPr/>
        <p:txBody>
          <a:bodyPr/>
          <a:lstStyle/>
          <a:p>
            <a:fld id="{32BF9438-3EEF-4192-9815-F6F44770AEF7}" type="slidenum">
              <a:rPr lang="en-US" smtClean="0"/>
              <a:t>4</a:t>
            </a:fld>
            <a:endParaRPr lang="en-US" dirty="0"/>
          </a:p>
        </p:txBody>
      </p:sp>
    </p:spTree>
    <p:extLst>
      <p:ext uri="{BB962C8B-B14F-4D97-AF65-F5344CB8AC3E}">
        <p14:creationId xmlns:p14="http://schemas.microsoft.com/office/powerpoint/2010/main" val="211349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F02D91-9723-4055-9AAF-4ECC7FB75C05}" type="datetime1">
              <a:rPr lang="en-US" smtClean="0"/>
              <a:t>5/21/2025</a:t>
            </a:fld>
            <a:endParaRPr lang="en-US"/>
          </a:p>
        </p:txBody>
      </p:sp>
      <p:sp>
        <p:nvSpPr>
          <p:cNvPr id="5"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2800032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82B212-5C99-4873-927F-399802937644}" type="datetime1">
              <a:rPr lang="en-US" smtClean="0"/>
              <a:t>5/21/2025</a:t>
            </a:fld>
            <a:endParaRPr lang="en-US"/>
          </a:p>
        </p:txBody>
      </p:sp>
      <p:sp>
        <p:nvSpPr>
          <p:cNvPr id="6" name="Footer Placeholder 5"/>
          <p:cNvSpPr>
            <a:spLocks noGrp="1"/>
          </p:cNvSpPr>
          <p:nvPr>
            <p:ph type="ftr" sz="quarter" idx="11"/>
          </p:nvPr>
        </p:nvSpPr>
        <p:spPr/>
        <p:txBody>
          <a:bodyPr/>
          <a:lstStyle/>
          <a:p>
            <a:r>
              <a:rPr lang="en-US"/>
              <a:t>© NJ Amistad Commission</a:t>
            </a:r>
          </a:p>
        </p:txBody>
      </p:sp>
      <p:sp>
        <p:nvSpPr>
          <p:cNvPr id="7" name="Slide Number Placeholder 6"/>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21780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674121E-0C49-47C5-AB6F-EA78ED176B72}" type="datetime1">
              <a:rPr lang="en-US" smtClean="0"/>
              <a:t>5/21/2025</a:t>
            </a:fld>
            <a:endParaRPr lang="en-US"/>
          </a:p>
        </p:txBody>
      </p:sp>
      <p:sp>
        <p:nvSpPr>
          <p:cNvPr id="5"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57038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5D49B79-9736-49E9-A093-CC5324895811}" type="datetime1">
              <a:rPr lang="en-US" smtClean="0"/>
              <a:t>5/21/2025</a:t>
            </a:fld>
            <a:endParaRPr lang="en-US"/>
          </a:p>
        </p:txBody>
      </p:sp>
      <p:sp>
        <p:nvSpPr>
          <p:cNvPr id="5"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8490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D2EB16-F253-4B08-B0CD-B911E90F7AF1}" type="datetime1">
              <a:rPr lang="en-US" smtClean="0"/>
              <a:t>5/21/2025</a:t>
            </a:fld>
            <a:endParaRPr lang="en-US"/>
          </a:p>
        </p:txBody>
      </p:sp>
      <p:sp>
        <p:nvSpPr>
          <p:cNvPr id="5"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30564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BBB787F-EAB9-4BB7-BB50-09A039C6D978}" type="datetime1">
              <a:rPr lang="en-US" smtClean="0"/>
              <a:t>5/21/2025</a:t>
            </a:fld>
            <a:endParaRPr lang="en-US"/>
          </a:p>
        </p:txBody>
      </p:sp>
      <p:sp>
        <p:nvSpPr>
          <p:cNvPr id="4"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32649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7574040-67F0-4AEF-86F3-B2B5693DD279}" type="datetime1">
              <a:rPr lang="en-US" smtClean="0"/>
              <a:t>5/21/2025</a:t>
            </a:fld>
            <a:endParaRPr lang="en-US"/>
          </a:p>
        </p:txBody>
      </p:sp>
      <p:sp>
        <p:nvSpPr>
          <p:cNvPr id="4"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658806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C4ADBF-5DEC-4E9C-873D-E37238915962}" type="datetime1">
              <a:rPr lang="en-US" smtClean="0"/>
              <a:t>5/21/2025</a:t>
            </a:fld>
            <a:endParaRPr lang="en-US"/>
          </a:p>
        </p:txBody>
      </p:sp>
      <p:sp>
        <p:nvSpPr>
          <p:cNvPr id="5"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3982316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256307-9695-465D-B7D1-D1D0DFF4F5D2}" type="datetime1">
              <a:rPr lang="en-US" smtClean="0"/>
              <a:t>5/21/2025</a:t>
            </a:fld>
            <a:endParaRPr lang="en-US"/>
          </a:p>
        </p:txBody>
      </p:sp>
      <p:sp>
        <p:nvSpPr>
          <p:cNvPr id="5"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132838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9BDBA61-4089-45BE-A269-915FCEF30C0C}" type="datetime1">
              <a:rPr lang="en-US" smtClean="0"/>
              <a:t>5/21/2025</a:t>
            </a:fld>
            <a:endParaRPr lang="en-US"/>
          </a:p>
        </p:txBody>
      </p:sp>
      <p:sp>
        <p:nvSpPr>
          <p:cNvPr id="5"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60512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EB514D-05FB-4F1C-86E4-AED66915EC60}" type="datetime1">
              <a:rPr lang="en-US" smtClean="0"/>
              <a:t>5/21/2025</a:t>
            </a:fld>
            <a:endParaRPr lang="en-US"/>
          </a:p>
        </p:txBody>
      </p:sp>
      <p:sp>
        <p:nvSpPr>
          <p:cNvPr id="5" name="Footer Placeholder 4"/>
          <p:cNvSpPr>
            <a:spLocks noGrp="1"/>
          </p:cNvSpPr>
          <p:nvPr>
            <p:ph type="ftr" sz="quarter" idx="11"/>
          </p:nvPr>
        </p:nvSpPr>
        <p:spPr/>
        <p:txBody>
          <a:bodyPr/>
          <a:lstStyle/>
          <a:p>
            <a:r>
              <a:rPr lang="en-US"/>
              <a:t>© NJ Amistad Commission</a:t>
            </a:r>
          </a:p>
        </p:txBody>
      </p:sp>
      <p:sp>
        <p:nvSpPr>
          <p:cNvPr id="6" name="Slide Number Placeholder 5"/>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75178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4518F6-BA0F-4B35-AEC7-5422B9A51D74}" type="datetime1">
              <a:rPr lang="en-US" smtClean="0"/>
              <a:t>5/21/2025</a:t>
            </a:fld>
            <a:endParaRPr lang="en-US"/>
          </a:p>
        </p:txBody>
      </p:sp>
      <p:sp>
        <p:nvSpPr>
          <p:cNvPr id="6" name="Footer Placeholder 5"/>
          <p:cNvSpPr>
            <a:spLocks noGrp="1"/>
          </p:cNvSpPr>
          <p:nvPr>
            <p:ph type="ftr" sz="quarter" idx="11"/>
          </p:nvPr>
        </p:nvSpPr>
        <p:spPr/>
        <p:txBody>
          <a:bodyPr/>
          <a:lstStyle/>
          <a:p>
            <a:r>
              <a:rPr lang="en-US"/>
              <a:t>© NJ Amistad Commission</a:t>
            </a:r>
          </a:p>
        </p:txBody>
      </p:sp>
      <p:sp>
        <p:nvSpPr>
          <p:cNvPr id="7" name="Slide Number Placeholder 6"/>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167297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BDDDD2-C8BC-4D61-9964-B93FF716B1A0}" type="datetime1">
              <a:rPr lang="en-US" smtClean="0"/>
              <a:t>5/21/2025</a:t>
            </a:fld>
            <a:endParaRPr lang="en-US"/>
          </a:p>
        </p:txBody>
      </p:sp>
      <p:sp>
        <p:nvSpPr>
          <p:cNvPr id="8" name="Footer Placeholder 7"/>
          <p:cNvSpPr>
            <a:spLocks noGrp="1"/>
          </p:cNvSpPr>
          <p:nvPr>
            <p:ph type="ftr" sz="quarter" idx="11"/>
          </p:nvPr>
        </p:nvSpPr>
        <p:spPr/>
        <p:txBody>
          <a:bodyPr/>
          <a:lstStyle/>
          <a:p>
            <a:r>
              <a:rPr lang="en-US"/>
              <a:t>© NJ Amistad Commission</a:t>
            </a:r>
          </a:p>
        </p:txBody>
      </p:sp>
      <p:sp>
        <p:nvSpPr>
          <p:cNvPr id="9" name="Slide Number Placeholder 8"/>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151364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0CA17AB-B372-404A-B99B-031C3604D2E4}" type="datetime1">
              <a:rPr lang="en-US" smtClean="0"/>
              <a:t>5/21/2025</a:t>
            </a:fld>
            <a:endParaRPr lang="en-US"/>
          </a:p>
        </p:txBody>
      </p:sp>
      <p:sp>
        <p:nvSpPr>
          <p:cNvPr id="5" name="Footer Placeholder 3"/>
          <p:cNvSpPr>
            <a:spLocks noGrp="1"/>
          </p:cNvSpPr>
          <p:nvPr>
            <p:ph type="ftr" sz="quarter" idx="11"/>
          </p:nvPr>
        </p:nvSpPr>
        <p:spPr/>
        <p:txBody>
          <a:bodyPr/>
          <a:lstStyle/>
          <a:p>
            <a:r>
              <a:rPr lang="en-US"/>
              <a:t>© NJ Amistad Commission</a:t>
            </a:r>
          </a:p>
        </p:txBody>
      </p:sp>
      <p:sp>
        <p:nvSpPr>
          <p:cNvPr id="6" name="Slide Number Placeholder 4"/>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360584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FEF5EF-2618-4AB4-AA54-8BC0C74BA9D2}" type="datetime1">
              <a:rPr lang="en-US" smtClean="0"/>
              <a:t>5/21/2025</a:t>
            </a:fld>
            <a:endParaRPr lang="en-US"/>
          </a:p>
        </p:txBody>
      </p:sp>
      <p:sp>
        <p:nvSpPr>
          <p:cNvPr id="5" name="Footer Placeholder 2"/>
          <p:cNvSpPr>
            <a:spLocks noGrp="1"/>
          </p:cNvSpPr>
          <p:nvPr>
            <p:ph type="ftr" sz="quarter" idx="11"/>
          </p:nvPr>
        </p:nvSpPr>
        <p:spPr/>
        <p:txBody>
          <a:bodyPr/>
          <a:lstStyle/>
          <a:p>
            <a:r>
              <a:rPr lang="en-US"/>
              <a:t>© NJ Amistad Commission</a:t>
            </a:r>
          </a:p>
        </p:txBody>
      </p:sp>
      <p:sp>
        <p:nvSpPr>
          <p:cNvPr id="6" name="Slide Number Placeholder 3"/>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74491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817E62C-3EF9-4F52-99F9-4E8D7ED2FF09}" type="datetime1">
              <a:rPr lang="en-US" smtClean="0"/>
              <a:t>5/21/2025</a:t>
            </a:fld>
            <a:endParaRPr lang="en-US"/>
          </a:p>
        </p:txBody>
      </p:sp>
      <p:sp>
        <p:nvSpPr>
          <p:cNvPr id="5" name="Footer Placeholder 5"/>
          <p:cNvSpPr>
            <a:spLocks noGrp="1"/>
          </p:cNvSpPr>
          <p:nvPr>
            <p:ph type="ftr" sz="quarter" idx="11"/>
          </p:nvPr>
        </p:nvSpPr>
        <p:spPr/>
        <p:txBody>
          <a:bodyPr/>
          <a:lstStyle/>
          <a:p>
            <a:r>
              <a:rPr lang="en-US"/>
              <a:t>© NJ Amistad Commission</a:t>
            </a:r>
          </a:p>
        </p:txBody>
      </p:sp>
      <p:sp>
        <p:nvSpPr>
          <p:cNvPr id="6" name="Slide Number Placeholder 6"/>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200817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89C60C-BC71-4290-AC74-AE3E25178134}" type="datetime1">
              <a:rPr lang="en-US" smtClean="0"/>
              <a:t>5/21/2025</a:t>
            </a:fld>
            <a:endParaRPr lang="en-US"/>
          </a:p>
        </p:txBody>
      </p:sp>
      <p:sp>
        <p:nvSpPr>
          <p:cNvPr id="6" name="Footer Placeholder 5"/>
          <p:cNvSpPr>
            <a:spLocks noGrp="1"/>
          </p:cNvSpPr>
          <p:nvPr>
            <p:ph type="ftr" sz="quarter" idx="11"/>
          </p:nvPr>
        </p:nvSpPr>
        <p:spPr/>
        <p:txBody>
          <a:bodyPr/>
          <a:lstStyle/>
          <a:p>
            <a:r>
              <a:rPr lang="en-US"/>
              <a:t>© NJ Amistad Commission</a:t>
            </a:r>
          </a:p>
        </p:txBody>
      </p:sp>
      <p:sp>
        <p:nvSpPr>
          <p:cNvPr id="7" name="Slide Number Placeholder 6"/>
          <p:cNvSpPr>
            <a:spLocks noGrp="1"/>
          </p:cNvSpPr>
          <p:nvPr>
            <p:ph type="sldNum" sz="quarter" idx="12"/>
          </p:nvPr>
        </p:nvSpPr>
        <p:spPr/>
        <p:txBody>
          <a:bodyPr/>
          <a:lstStyle/>
          <a:p>
            <a:fld id="{0C4F5E2F-48D6-4104-95AD-9D26D26825F2}" type="slidenum">
              <a:rPr lang="en-US" smtClean="0"/>
              <a:t>‹#›</a:t>
            </a:fld>
            <a:endParaRPr lang="en-US"/>
          </a:p>
        </p:txBody>
      </p:sp>
    </p:spTree>
    <p:extLst>
      <p:ext uri="{BB962C8B-B14F-4D97-AF65-F5344CB8AC3E}">
        <p14:creationId xmlns:p14="http://schemas.microsoft.com/office/powerpoint/2010/main" val="200801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7607ECD-7B8C-4E42-8F81-43D352E45937}" type="datetime1">
              <a:rPr lang="en-US" smtClean="0"/>
              <a:t>5/21/2025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NJ Amistad Commission</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4F5E2F-48D6-4104-95AD-9D26D26825F2}" type="slidenum">
              <a:rPr lang="en-US" smtClean="0"/>
              <a:t>‹#›</a:t>
            </a:fld>
            <a:endParaRPr lang="en-US"/>
          </a:p>
        </p:txBody>
      </p:sp>
    </p:spTree>
    <p:extLst>
      <p:ext uri="{BB962C8B-B14F-4D97-AF65-F5344CB8AC3E}">
        <p14:creationId xmlns:p14="http://schemas.microsoft.com/office/powerpoint/2010/main" val="33971061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a:solidFill>
                  <a:schemeClr val="bg1"/>
                </a:solidFill>
                <a:latin typeface="Calibri" charset="0"/>
              </a:rPr>
              <a:t>Web-Based Curriculum</a:t>
            </a:r>
          </a:p>
        </p:txBody>
      </p:sp>
      <p:sp>
        <p:nvSpPr>
          <p:cNvPr id="7171" name="Subtitle 2"/>
          <p:cNvSpPr>
            <a:spLocks noGrp="1"/>
          </p:cNvSpPr>
          <p:nvPr>
            <p:ph type="subTitle" idx="4294967295"/>
          </p:nvPr>
        </p:nvSpPr>
        <p:spPr>
          <a:xfrm>
            <a:off x="1524000" y="2590800"/>
            <a:ext cx="9144000" cy="2209800"/>
          </a:xfrm>
          <a:prstGeom prst="rect">
            <a:avLst/>
          </a:prstGeom>
        </p:spPr>
        <p:txBody>
          <a:bodyPr>
            <a:normAutofit fontScale="85000" lnSpcReduction="20000"/>
          </a:bodyPr>
          <a:lstStyle/>
          <a:p>
            <a:pPr algn="ctr" eaLnBrk="1" hangingPunct="1">
              <a:buFont typeface="Arial" charset="0"/>
              <a:buNone/>
            </a:pPr>
            <a:r>
              <a:rPr lang="en-US" sz="4400" b="1" dirty="0">
                <a:latin typeface="Calibri" charset="0"/>
              </a:rPr>
              <a:t>I-It and I-You Relationships in </a:t>
            </a:r>
          </a:p>
          <a:p>
            <a:pPr algn="ctr" eaLnBrk="1" hangingPunct="1">
              <a:buFont typeface="Arial" charset="0"/>
              <a:buNone/>
            </a:pPr>
            <a:r>
              <a:rPr lang="en-US" sz="4400" b="1" dirty="0">
                <a:latin typeface="Calibri" charset="0"/>
              </a:rPr>
              <a:t>Martin Luther King. Jr.’s</a:t>
            </a:r>
          </a:p>
          <a:p>
            <a:pPr algn="ctr" eaLnBrk="1" hangingPunct="1">
              <a:buFont typeface="Arial" charset="0"/>
              <a:buNone/>
            </a:pPr>
            <a:r>
              <a:rPr lang="en-US" sz="4400" b="1" dirty="0">
                <a:latin typeface="Calibri" charset="0"/>
              </a:rPr>
              <a:t>Letter From Birmingham Jail</a:t>
            </a:r>
          </a:p>
          <a:p>
            <a:pPr algn="ctr" eaLnBrk="1" hangingPunct="1">
              <a:buFont typeface="Arial" charset="0"/>
              <a:buNone/>
            </a:pPr>
            <a:r>
              <a:rPr lang="en-US" sz="2600" b="1" dirty="0">
                <a:latin typeface="Calibri" charset="0"/>
              </a:rPr>
              <a:t>New Jersey Amistad Commission</a:t>
            </a:r>
          </a:p>
        </p:txBody>
      </p:sp>
      <p:pic>
        <p:nvPicPr>
          <p:cNvPr id="7172" name="Picture 4" descr="amistad_banner_lar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35" y="0"/>
            <a:ext cx="1204856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92149C0E-80C3-6CB0-2F71-3E1740B75C03}"/>
              </a:ext>
            </a:extLst>
          </p:cNvPr>
          <p:cNvSpPr>
            <a:spLocks noGrp="1"/>
          </p:cNvSpPr>
          <p:nvPr>
            <p:ph type="ftr" sz="quarter" idx="11"/>
          </p:nvPr>
        </p:nvSpPr>
        <p:spPr>
          <a:xfrm rot="5400000">
            <a:off x="9861354" y="4047334"/>
            <a:ext cx="3859795" cy="304801"/>
          </a:xfrm>
        </p:spPr>
        <p:txBody>
          <a:bodyPr/>
          <a:lstStyle/>
          <a:p>
            <a:r>
              <a:rPr lang="en-US" sz="1000" dirty="0"/>
              <a:t>© NJ Amistad Commission</a:t>
            </a:r>
          </a:p>
        </p:txBody>
      </p:sp>
      <p:sp>
        <p:nvSpPr>
          <p:cNvPr id="3" name="Slide Number Placeholder 2">
            <a:extLst>
              <a:ext uri="{FF2B5EF4-FFF2-40B4-BE49-F238E27FC236}">
                <a16:creationId xmlns:a16="http://schemas.microsoft.com/office/drawing/2014/main" id="{82B64432-2BB4-6C7A-2D34-F52BDBA23889}"/>
              </a:ext>
            </a:extLst>
          </p:cNvPr>
          <p:cNvSpPr>
            <a:spLocks noGrp="1"/>
          </p:cNvSpPr>
          <p:nvPr>
            <p:ph type="sldNum" sz="quarter" idx="12"/>
          </p:nvPr>
        </p:nvSpPr>
        <p:spPr/>
        <p:txBody>
          <a:bodyPr/>
          <a:lstStyle/>
          <a:p>
            <a:fld id="{08AB70BE-1769-45B8-85A6-0C837432C7E6}" type="slidenum">
              <a:rPr lang="en-US" smtClean="0"/>
              <a:pPr/>
              <a:t>1</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5" name="Picture 3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6" name="Rectangle 3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0" y="629267"/>
            <a:ext cx="5616217" cy="1226038"/>
          </a:xfrm>
        </p:spPr>
        <p:txBody>
          <a:bodyPr vert="horz" lIns="91440" tIns="45720" rIns="91440" bIns="45720" rtlCol="0" anchor="t">
            <a:normAutofit/>
          </a:bodyPr>
          <a:lstStyle/>
          <a:p>
            <a:pPr>
              <a:lnSpc>
                <a:spcPct val="90000"/>
              </a:lnSpc>
            </a:pPr>
            <a:r>
              <a:rPr lang="en-US" sz="3600" b="0" i="0" kern="1200" dirty="0">
                <a:solidFill>
                  <a:srgbClr val="EBEBEB"/>
                </a:solidFill>
                <a:latin typeface="+mj-lt"/>
                <a:ea typeface="+mj-ea"/>
                <a:cs typeface="+mj-cs"/>
              </a:rPr>
              <a:t>Martin Luther King Used </a:t>
            </a:r>
            <a:br>
              <a:rPr lang="en-US" sz="3600" b="0" i="0" kern="1200" dirty="0">
                <a:solidFill>
                  <a:srgbClr val="EBEBEB"/>
                </a:solidFill>
                <a:latin typeface="+mj-lt"/>
                <a:ea typeface="+mj-ea"/>
                <a:cs typeface="+mj-cs"/>
              </a:rPr>
            </a:br>
            <a:r>
              <a:rPr lang="en-US" sz="3600" b="0" i="0" kern="1200" dirty="0">
                <a:solidFill>
                  <a:srgbClr val="EBEBEB"/>
                </a:solidFill>
                <a:latin typeface="+mj-lt"/>
                <a:ea typeface="+mj-ea"/>
                <a:cs typeface="+mj-cs"/>
              </a:rPr>
              <a:t>Martin Buber:</a:t>
            </a:r>
          </a:p>
        </p:txBody>
      </p:sp>
      <p:sp>
        <p:nvSpPr>
          <p:cNvPr id="38"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39" name="Freeform: Shape 38">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0" name="Rectangle 29">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lide Number Placeholder 2">
            <a:extLst>
              <a:ext uri="{FF2B5EF4-FFF2-40B4-BE49-F238E27FC236}">
                <a16:creationId xmlns:a16="http://schemas.microsoft.com/office/drawing/2014/main" id="{5FA88C1A-10D9-7661-59CF-B0593FDD4035}"/>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08AB70BE-1769-45B8-85A6-0C837432C7E6}" type="slidenum">
              <a:rPr lang="en-US">
                <a:solidFill>
                  <a:srgbClr val="FFFFFF"/>
                </a:solidFill>
              </a:rPr>
              <a:pPr defTabSz="914400">
                <a:spcAft>
                  <a:spcPts val="600"/>
                </a:spcAft>
              </a:pPr>
              <a:t>2</a:t>
            </a:fld>
            <a:endParaRPr lang="en-US">
              <a:solidFill>
                <a:srgbClr val="FFFFFF"/>
              </a:solidFill>
            </a:endParaRPr>
          </a:p>
        </p:txBody>
      </p:sp>
      <p:sp>
        <p:nvSpPr>
          <p:cNvPr id="4" name="Content Placeholder 3"/>
          <p:cNvSpPr>
            <a:spLocks noGrp="1"/>
          </p:cNvSpPr>
          <p:nvPr>
            <p:ph sz="half" idx="2"/>
          </p:nvPr>
        </p:nvSpPr>
        <p:spPr>
          <a:xfrm>
            <a:off x="-419" y="1854820"/>
            <a:ext cx="6712646" cy="4419600"/>
          </a:xfrm>
        </p:spPr>
        <p:txBody>
          <a:bodyPr vert="horz" lIns="91440" tIns="45720" rIns="91440" bIns="45720" rtlCol="0">
            <a:noAutofit/>
          </a:bodyPr>
          <a:lstStyle/>
          <a:p>
            <a:pPr indent="1588">
              <a:buNone/>
              <a:tabLst>
                <a:tab pos="173038" algn="l"/>
              </a:tabLst>
            </a:pPr>
            <a:r>
              <a:rPr lang="en-US" dirty="0">
                <a:solidFill>
                  <a:schemeClr val="bg1"/>
                </a:solidFill>
              </a:rPr>
              <a:t>	</a:t>
            </a:r>
          </a:p>
        </p:txBody>
      </p:sp>
      <p:sp>
        <p:nvSpPr>
          <p:cNvPr id="7" name="Footer Placeholder 6"/>
          <p:cNvSpPr>
            <a:spLocks noGrp="1"/>
          </p:cNvSpPr>
          <p:nvPr>
            <p:ph type="ftr" sz="quarter" idx="11"/>
          </p:nvPr>
        </p:nvSpPr>
        <p:spPr>
          <a:xfrm>
            <a:off x="6916549" y="6511078"/>
            <a:ext cx="5669280" cy="304801"/>
          </a:xfrm>
        </p:spPr>
        <p:txBody>
          <a:bodyPr vert="horz" lIns="91440" tIns="45720" rIns="91440" bIns="45720" rtlCol="0" anchor="b">
            <a:normAutofit/>
          </a:bodyPr>
          <a:lstStyle/>
          <a:p>
            <a:pPr defTabSz="914400">
              <a:spcAft>
                <a:spcPts val="600"/>
              </a:spcAft>
            </a:pPr>
            <a:r>
              <a:rPr lang="en-US" b="0" i="0" kern="1200" dirty="0">
                <a:solidFill>
                  <a:schemeClr val="tx1">
                    <a:alpha val="60000"/>
                  </a:schemeClr>
                </a:solidFill>
                <a:latin typeface="+mn-lt"/>
                <a:ea typeface="+mn-ea"/>
                <a:cs typeface="+mn-cs"/>
              </a:rPr>
              <a:t>© NJ Amistad Commission</a:t>
            </a:r>
          </a:p>
        </p:txBody>
      </p:sp>
      <p:sp>
        <p:nvSpPr>
          <p:cNvPr id="8" name="TextBox 7">
            <a:extLst>
              <a:ext uri="{FF2B5EF4-FFF2-40B4-BE49-F238E27FC236}">
                <a16:creationId xmlns:a16="http://schemas.microsoft.com/office/drawing/2014/main" id="{FF4F6360-8037-E211-11E8-68A5DE5BF905}"/>
              </a:ext>
            </a:extLst>
          </p:cNvPr>
          <p:cNvSpPr txBox="1"/>
          <p:nvPr/>
        </p:nvSpPr>
        <p:spPr>
          <a:xfrm>
            <a:off x="152055" y="1854820"/>
            <a:ext cx="6337852" cy="5223738"/>
          </a:xfrm>
          <a:prstGeom prst="rect">
            <a:avLst/>
          </a:prstGeom>
          <a:noFill/>
        </p:spPr>
        <p:txBody>
          <a:bodyPr wrap="square">
            <a:spAutoFit/>
          </a:bodyPr>
          <a:lstStyle/>
          <a:p>
            <a:pPr marL="171450" marR="0">
              <a:spcBef>
                <a:spcPts val="1000"/>
              </a:spcBef>
              <a:buNone/>
              <a:tabLst>
                <a:tab pos="173355" algn="l"/>
              </a:tabLst>
            </a:pPr>
            <a:r>
              <a:rPr lang="en-US" sz="2400" kern="12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rPr>
              <a:t>Martin Buber was a modern philosopher known for his ideas about how people communicate and connect. He talked about two important types of relationships: the "I-You" relationship and the "I-It" relationship.</a:t>
            </a:r>
            <a:endParaRPr lang="en-US" sz="2400" dirty="0">
              <a:solidFill>
                <a:schemeClr val="bg1"/>
              </a:solidFill>
              <a:effectLst/>
              <a:latin typeface="Times New Roman" panose="02020603050405020304" pitchFamily="18" charset="0"/>
              <a:ea typeface="Times New Roman" panose="02020603050405020304" pitchFamily="18" charset="0"/>
            </a:endParaRPr>
          </a:p>
          <a:p>
            <a:pPr marL="171450" marR="0" indent="-347345">
              <a:spcBef>
                <a:spcPts val="1000"/>
              </a:spcBef>
              <a:buNone/>
              <a:tabLst>
                <a:tab pos="173355" algn="l"/>
              </a:tabLst>
            </a:pPr>
            <a:r>
              <a:rPr lang="en-US" sz="2400" kern="1200" dirty="0">
                <a:solidFill>
                  <a:schemeClr val="bg1"/>
                </a:solidFill>
                <a:effectLst/>
                <a:latin typeface="Aptos Display" panose="020B0004020202020204" pitchFamily="34" charset="0"/>
                <a:ea typeface="Times New Roman" panose="02020603050405020304" pitchFamily="18" charset="0"/>
                <a:cs typeface="Times New Roman" panose="02020603050405020304" pitchFamily="18" charset="0"/>
              </a:rPr>
              <a:t>	In an "I-You" relationship, people see each other as equals and treat each other with respect. This means they care about one another's feelings and experiences. On the other hand, in an "I-It" relationship, one person sees the other as less important, almost like an object. This kind of relationship can lead to misunderstandings and hurt feelings.</a:t>
            </a:r>
            <a:endParaRPr lang="en-US" sz="2400" dirty="0">
              <a:solidFill>
                <a:schemeClr val="bg1"/>
              </a:solidFill>
              <a:effectLst/>
              <a:latin typeface="Times New Roman" panose="02020603050405020304" pitchFamily="18" charset="0"/>
              <a:ea typeface="Times New Roman" panose="02020603050405020304" pitchFamily="18" charset="0"/>
            </a:endParaRPr>
          </a:p>
          <a:p>
            <a:pPr marL="0" marR="0">
              <a:lnSpc>
                <a:spcPct val="115000"/>
              </a:lnSpc>
              <a:spcAft>
                <a:spcPts val="800"/>
              </a:spcAft>
            </a:pPr>
            <a:r>
              <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p:txBody>
      </p:sp>
      <p:pic>
        <p:nvPicPr>
          <p:cNvPr id="11" name="Content Placeholder 10" descr="A close up of a chair&#10;&#10;AI-generated content may be incorrect.">
            <a:extLst>
              <a:ext uri="{FF2B5EF4-FFF2-40B4-BE49-F238E27FC236}">
                <a16:creationId xmlns:a16="http://schemas.microsoft.com/office/drawing/2014/main" id="{6CAD10D2-4FEB-5C42-5C87-92035C51C4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789480" y="1642241"/>
            <a:ext cx="5036686" cy="447049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08687FB-07A0-8AD8-D870-BDE85BC873F6}"/>
              </a:ext>
            </a:extLst>
          </p:cNvPr>
          <p:cNvSpPr>
            <a:spLocks noGrp="1"/>
          </p:cNvSpPr>
          <p:nvPr>
            <p:ph type="ftr" sz="quarter" idx="11"/>
          </p:nvPr>
        </p:nvSpPr>
        <p:spPr/>
        <p:txBody>
          <a:bodyPr/>
          <a:lstStyle/>
          <a:p>
            <a:r>
              <a:rPr lang="en-US"/>
              <a:t>© NJ Amistad Commission</a:t>
            </a:r>
          </a:p>
        </p:txBody>
      </p:sp>
      <p:sp>
        <p:nvSpPr>
          <p:cNvPr id="6" name="Slide Number Placeholder 5">
            <a:extLst>
              <a:ext uri="{FF2B5EF4-FFF2-40B4-BE49-F238E27FC236}">
                <a16:creationId xmlns:a16="http://schemas.microsoft.com/office/drawing/2014/main" id="{694CC03E-CBAF-0C56-E4C5-A064506AE489}"/>
              </a:ext>
            </a:extLst>
          </p:cNvPr>
          <p:cNvSpPr>
            <a:spLocks noGrp="1"/>
          </p:cNvSpPr>
          <p:nvPr>
            <p:ph type="sldNum" sz="quarter" idx="12"/>
          </p:nvPr>
        </p:nvSpPr>
        <p:spPr/>
        <p:txBody>
          <a:bodyPr/>
          <a:lstStyle/>
          <a:p>
            <a:fld id="{0C4F5E2F-48D6-4104-95AD-9D26D26825F2}" type="slidenum">
              <a:rPr lang="en-US" smtClean="0"/>
              <a:t>3</a:t>
            </a:fld>
            <a:endParaRPr lang="en-US"/>
          </a:p>
        </p:txBody>
      </p:sp>
      <p:sp>
        <p:nvSpPr>
          <p:cNvPr id="10" name="Text Placeholder 9">
            <a:extLst>
              <a:ext uri="{FF2B5EF4-FFF2-40B4-BE49-F238E27FC236}">
                <a16:creationId xmlns:a16="http://schemas.microsoft.com/office/drawing/2014/main" id="{6AA7165A-033C-2614-25C5-9387B08EB8FF}"/>
              </a:ext>
            </a:extLst>
          </p:cNvPr>
          <p:cNvSpPr txBox="1">
            <a:spLocks noGrp="1"/>
          </p:cNvSpPr>
          <p:nvPr>
            <p:ph type="body" sz="half" idx="2"/>
          </p:nvPr>
        </p:nvSpPr>
        <p:spPr>
          <a:xfrm>
            <a:off x="155160" y="1267033"/>
            <a:ext cx="5940840" cy="5139869"/>
          </a:xfrm>
          <a:prstGeom prst="rect">
            <a:avLst/>
          </a:prstGeom>
          <a:noFill/>
        </p:spPr>
        <p:txBody>
          <a:bodyPr wrap="square">
            <a:spAutoFit/>
          </a:bodyPr>
          <a:lstStyle/>
          <a:p>
            <a:pPr marL="171450" marR="0">
              <a:spcBef>
                <a:spcPts val="1000"/>
              </a:spcBef>
              <a:buNone/>
              <a:tabLst>
                <a:tab pos="173355" algn="l"/>
              </a:tabLst>
            </a:pPr>
            <a:r>
              <a:rPr lang="en-US" sz="4000" kern="1200" dirty="0">
                <a:effectLst/>
                <a:latin typeface="Aptos Display" panose="020B0004020202020204" pitchFamily="34" charset="0"/>
                <a:ea typeface="Times New Roman" panose="02020603050405020304" pitchFamily="18" charset="0"/>
                <a:cs typeface="Times New Roman" panose="02020603050405020304" pitchFamily="18" charset="0"/>
              </a:rPr>
              <a:t>	</a:t>
            </a:r>
            <a:r>
              <a:rPr lang="en-US" sz="3600" kern="1200" dirty="0">
                <a:effectLst/>
                <a:latin typeface="Aptos Display" panose="020B0004020202020204" pitchFamily="34" charset="0"/>
                <a:ea typeface="Times New Roman" panose="02020603050405020304" pitchFamily="18" charset="0"/>
                <a:cs typeface="Times New Roman" panose="02020603050405020304" pitchFamily="18" charset="0"/>
              </a:rPr>
              <a:t>Buber's ideas remind us how important it is to treat each other with kindness and to recognize each person's value. By understanding these different types of relationships, we can work toward better communication and connection with others.</a:t>
            </a:r>
            <a:endParaRPr lang="en-US" sz="3600" dirty="0">
              <a:effectLst/>
              <a:latin typeface="Times New Roman" panose="02020603050405020304" pitchFamily="18" charset="0"/>
              <a:ea typeface="Times New Roman" panose="02020603050405020304" pitchFamily="18" charset="0"/>
            </a:endParaRPr>
          </a:p>
        </p:txBody>
      </p:sp>
      <p:pic>
        <p:nvPicPr>
          <p:cNvPr id="14" name="Picture 2" descr="http://upload.wikimedia.org/wikipedia/commons/thumb/8/81/Martin_Buber_portrait.jpg/220px-Martin_Buber_portrait.jpg"/>
          <p:cNvPicPr>
            <a:picLocks noGrp="1" noChangeAspect="1" noChangeArrowheads="1"/>
          </p:cNvPicPr>
          <p:nvPr>
            <p:ph idx="1"/>
          </p:nvPr>
        </p:nvPicPr>
        <p:blipFill>
          <a:blip r:embed="rId2" cstate="print"/>
          <a:srcRect r="2" b="1631"/>
          <a:stretch/>
        </p:blipFill>
        <p:spPr bwMode="auto">
          <a:xfrm>
            <a:off x="6149008" y="1447800"/>
            <a:ext cx="3955774" cy="4817164"/>
          </a:xfrm>
          <a:prstGeom prst="rect">
            <a:avLst/>
          </a:prstGeom>
          <a:noFill/>
          <a:effectLst/>
        </p:spPr>
      </p:pic>
    </p:spTree>
    <p:extLst>
      <p:ext uri="{BB962C8B-B14F-4D97-AF65-F5344CB8AC3E}">
        <p14:creationId xmlns:p14="http://schemas.microsoft.com/office/powerpoint/2010/main" val="51125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08B53F2-1BC0-F899-B66D-E40F79E80269}"/>
              </a:ext>
            </a:extLst>
          </p:cNvPr>
          <p:cNvSpPr>
            <a:spLocks noGrp="1"/>
          </p:cNvSpPr>
          <p:nvPr>
            <p:ph type="title"/>
          </p:nvPr>
        </p:nvSpPr>
        <p:spPr>
          <a:xfrm>
            <a:off x="268940" y="372036"/>
            <a:ext cx="4917141" cy="1447800"/>
          </a:xfrm>
        </p:spPr>
        <p:txBody>
          <a:bodyPr/>
          <a:lstStyle/>
          <a:p>
            <a:r>
              <a:rPr lang="en-US" b="1" dirty="0">
                <a:latin typeface="Times New Roman" panose="02020603050405020304" pitchFamily="18" charset="0"/>
                <a:cs typeface="Times New Roman" panose="02020603050405020304" pitchFamily="18" charset="0"/>
              </a:rPr>
              <a:t>President Lyndon Baines Johnson </a:t>
            </a:r>
            <a:br>
              <a:rPr lang="en-US" dirty="0"/>
            </a:br>
            <a:endParaRPr lang="en-US" dirty="0"/>
          </a:p>
        </p:txBody>
      </p:sp>
      <p:sp>
        <p:nvSpPr>
          <p:cNvPr id="12" name="Content Placeholder 11">
            <a:extLst>
              <a:ext uri="{FF2B5EF4-FFF2-40B4-BE49-F238E27FC236}">
                <a16:creationId xmlns:a16="http://schemas.microsoft.com/office/drawing/2014/main" id="{16A1BF12-8551-AA1B-4689-D48310AA401A}"/>
              </a:ext>
            </a:extLst>
          </p:cNvPr>
          <p:cNvSpPr>
            <a:spLocks noGrp="1"/>
          </p:cNvSpPr>
          <p:nvPr>
            <p:ph idx="1"/>
          </p:nvPr>
        </p:nvSpPr>
        <p:spPr>
          <a:xfrm>
            <a:off x="4784615" y="1063416"/>
            <a:ext cx="6930307" cy="5536167"/>
          </a:xfrm>
        </p:spPr>
        <p:txBody>
          <a:bodyPr>
            <a:normAutofit/>
          </a:bodyPr>
          <a:lstStyle/>
          <a:p>
            <a:r>
              <a:rPr lang="en-US" sz="2400" dirty="0">
                <a:latin typeface="Times New Roman" panose="02020603050405020304" pitchFamily="18" charset="0"/>
                <a:cs typeface="Times New Roman" panose="02020603050405020304" pitchFamily="18" charset="0"/>
              </a:rPr>
              <a:t>President Lyndon Johnson illustrated how some treated black people as nonhuman objects.                                                            Biographer Robert Caro writes, “When Johnson asked his chauffeur, Robert Parker, whether he’d prefer to be referred to by his name rather than ‘boy,’… or ‘chief.’ When Parker said he would rather Johnson use his name, Johnson grew angry and said, “As long as you are black, and you’re </a:t>
            </a:r>
            <a:r>
              <a:rPr lang="en-US" sz="2400" dirty="0" err="1">
                <a:latin typeface="Times New Roman" panose="02020603050405020304" pitchFamily="18" charset="0"/>
                <a:cs typeface="Times New Roman" panose="02020603050405020304" pitchFamily="18" charset="0"/>
              </a:rPr>
              <a:t>gonna</a:t>
            </a:r>
            <a:r>
              <a:rPr lang="en-US" sz="2400" dirty="0">
                <a:latin typeface="Times New Roman" panose="02020603050405020304" pitchFamily="18" charset="0"/>
                <a:cs typeface="Times New Roman" panose="02020603050405020304" pitchFamily="18" charset="0"/>
              </a:rPr>
              <a:t> be black till the day you die, no one’s </a:t>
            </a:r>
            <a:r>
              <a:rPr lang="en-US" sz="2400" dirty="0" err="1">
                <a:latin typeface="Times New Roman" panose="02020603050405020304" pitchFamily="18" charset="0"/>
                <a:cs typeface="Times New Roman" panose="02020603050405020304" pitchFamily="18" charset="0"/>
              </a:rPr>
              <a:t>gonna</a:t>
            </a:r>
            <a:r>
              <a:rPr lang="en-US" sz="2400" dirty="0">
                <a:latin typeface="Times New Roman" panose="02020603050405020304" pitchFamily="18" charset="0"/>
                <a:cs typeface="Times New Roman" panose="02020603050405020304" pitchFamily="18" charset="0"/>
              </a:rPr>
              <a:t> call you by your name. So no matter what you are called, … you just let it roll off your back like water, and you’ll make it. Just pretend you’re a piece of</a:t>
            </a:r>
            <a:r>
              <a:rPr lang="en-US" sz="2400" b="1" dirty="0">
                <a:latin typeface="Times New Roman" panose="02020603050405020304" pitchFamily="18" charset="0"/>
                <a:cs typeface="Times New Roman" panose="02020603050405020304" pitchFamily="18" charset="0"/>
              </a:rPr>
              <a:t> furniture</a:t>
            </a:r>
            <a:r>
              <a:rPr lang="en-US" sz="2400" dirty="0">
                <a:latin typeface="Times New Roman" panose="02020603050405020304" pitchFamily="18" charset="0"/>
                <a:cs typeface="Times New Roman" panose="02020603050405020304" pitchFamily="18" charset="0"/>
              </a:rPr>
              <a:t>.”</a:t>
            </a:r>
          </a:p>
          <a:p>
            <a:endParaRPr lang="en-US" dirty="0"/>
          </a:p>
        </p:txBody>
      </p:sp>
      <p:sp>
        <p:nvSpPr>
          <p:cNvPr id="13" name="Text Placeholder 12">
            <a:extLst>
              <a:ext uri="{FF2B5EF4-FFF2-40B4-BE49-F238E27FC236}">
                <a16:creationId xmlns:a16="http://schemas.microsoft.com/office/drawing/2014/main" id="{61D67944-7A3C-E5B6-1A7B-84D652E39DE7}"/>
              </a:ext>
            </a:extLst>
          </p:cNvPr>
          <p:cNvSpPr>
            <a:spLocks noGrp="1"/>
          </p:cNvSpPr>
          <p:nvPr>
            <p:ph type="body" sz="half" idx="2"/>
          </p:nvPr>
        </p:nvSpPr>
        <p:spPr/>
        <p:txBody>
          <a:bodyPr/>
          <a:lstStyle/>
          <a:p>
            <a:endParaRPr lang="en-US" dirty="0"/>
          </a:p>
        </p:txBody>
      </p:sp>
      <p:sp>
        <p:nvSpPr>
          <p:cNvPr id="7" name="Footer Placeholder 6">
            <a:extLst>
              <a:ext uri="{FF2B5EF4-FFF2-40B4-BE49-F238E27FC236}">
                <a16:creationId xmlns:a16="http://schemas.microsoft.com/office/drawing/2014/main" id="{A5E048B4-7BF4-5F1B-121A-A441C7D90D84}"/>
              </a:ext>
            </a:extLst>
          </p:cNvPr>
          <p:cNvSpPr>
            <a:spLocks noGrp="1"/>
          </p:cNvSpPr>
          <p:nvPr>
            <p:ph type="ftr" sz="quarter" idx="11"/>
          </p:nvPr>
        </p:nvSpPr>
        <p:spPr>
          <a:xfrm rot="5400000">
            <a:off x="9840762" y="1933210"/>
            <a:ext cx="3859795" cy="304801"/>
          </a:xfrm>
        </p:spPr>
        <p:txBody>
          <a:bodyPr/>
          <a:lstStyle/>
          <a:p>
            <a:r>
              <a:rPr lang="en-US" sz="1000" dirty="0"/>
              <a:t>© NJ Amistad Commission</a:t>
            </a:r>
          </a:p>
        </p:txBody>
      </p:sp>
      <p:sp>
        <p:nvSpPr>
          <p:cNvPr id="8" name="Slide Number Placeholder 7">
            <a:extLst>
              <a:ext uri="{FF2B5EF4-FFF2-40B4-BE49-F238E27FC236}">
                <a16:creationId xmlns:a16="http://schemas.microsoft.com/office/drawing/2014/main" id="{53E7852A-3CA6-B48E-7B2B-DBCCE4BD72B8}"/>
              </a:ext>
            </a:extLst>
          </p:cNvPr>
          <p:cNvSpPr>
            <a:spLocks noGrp="1"/>
          </p:cNvSpPr>
          <p:nvPr>
            <p:ph type="sldNum" sz="quarter" idx="12"/>
          </p:nvPr>
        </p:nvSpPr>
        <p:spPr/>
        <p:txBody>
          <a:bodyPr/>
          <a:lstStyle/>
          <a:p>
            <a:fld id="{08AB70BE-1769-45B8-85A6-0C837432C7E6}" type="slidenum">
              <a:rPr lang="en-US" smtClean="0"/>
              <a:pPr/>
              <a:t>4</a:t>
            </a:fld>
            <a:endParaRPr lang="en-US" dirty="0"/>
          </a:p>
        </p:txBody>
      </p:sp>
      <p:pic>
        <p:nvPicPr>
          <p:cNvPr id="3" name="Picture 2" descr="https://encrypted-tbn0.gstatic.com/images?q=tbn:ANd9GcQTzmQQ4sASD32knhT128T7Ph9Yi3U-1Al-aanaPq0WdiWzO7Vu">
            <a:extLst>
              <a:ext uri="{FF2B5EF4-FFF2-40B4-BE49-F238E27FC236}">
                <a16:creationId xmlns:a16="http://schemas.microsoft.com/office/drawing/2014/main" id="{7BD88D43-8DF8-C91F-6F59-84E0C5600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05" y="2141220"/>
            <a:ext cx="3932237" cy="393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379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44</TotalTime>
  <Words>479</Words>
  <Application>Microsoft Office PowerPoint</Application>
  <PresentationFormat>Widescreen</PresentationFormat>
  <Paragraphs>27</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Aptos Display</vt:lpstr>
      <vt:lpstr>Arial</vt:lpstr>
      <vt:lpstr>Calibri</vt:lpstr>
      <vt:lpstr>Century Gothic</vt:lpstr>
      <vt:lpstr>Times New Roman</vt:lpstr>
      <vt:lpstr>Wingdings 3</vt:lpstr>
      <vt:lpstr>Ion</vt:lpstr>
      <vt:lpstr>Web-Based Curriculum</vt:lpstr>
      <vt:lpstr>Martin Luther King Used  Martin Buber:</vt:lpstr>
      <vt:lpstr>PowerPoint Presentation</vt:lpstr>
      <vt:lpstr>President Lyndon Baines Johnson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Kevin T Brady</dc:creator>
  <cp:lastModifiedBy>Dr. Kevin T Brady</cp:lastModifiedBy>
  <cp:revision>4</cp:revision>
  <dcterms:created xsi:type="dcterms:W3CDTF">2024-12-11T15:51:37Z</dcterms:created>
  <dcterms:modified xsi:type="dcterms:W3CDTF">2025-05-21T16:15:46Z</dcterms:modified>
</cp:coreProperties>
</file>